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73" r:id="rId2"/>
    <p:sldId id="264" r:id="rId3"/>
    <p:sldId id="265" r:id="rId4"/>
    <p:sldId id="281" r:id="rId5"/>
    <p:sldId id="282" r:id="rId6"/>
    <p:sldId id="258" r:id="rId7"/>
    <p:sldId id="261" r:id="rId8"/>
    <p:sldId id="268" r:id="rId9"/>
    <p:sldId id="269" r:id="rId10"/>
    <p:sldId id="270" r:id="rId11"/>
    <p:sldId id="260" r:id="rId12"/>
    <p:sldId id="262" r:id="rId13"/>
    <p:sldId id="259" r:id="rId14"/>
    <p:sldId id="263" r:id="rId15"/>
    <p:sldId id="274" r:id="rId16"/>
    <p:sldId id="275" r:id="rId17"/>
    <p:sldId id="256" r:id="rId18"/>
    <p:sldId id="267" r:id="rId19"/>
    <p:sldId id="266" r:id="rId20"/>
    <p:sldId id="257" r:id="rId21"/>
    <p:sldId id="276" r:id="rId22"/>
    <p:sldId id="277" r:id="rId23"/>
    <p:sldId id="278" r:id="rId24"/>
    <p:sldId id="279" r:id="rId25"/>
    <p:sldId id="280" r:id="rId26"/>
    <p:sldId id="271" r:id="rId27"/>
    <p:sldId id="27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80"/>
    <a:srgbClr val="FF8000"/>
    <a:srgbClr val="8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9" d="100"/>
          <a:sy n="39" d="100"/>
        </p:scale>
        <p:origin x="-190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B910D5-CF5B-0F4C-869D-DC2EB4555479}" type="datetimeFigureOut">
              <a:rPr lang="en-US" smtClean="0"/>
              <a:t>5/11/15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7E365E-885F-C248-81DE-A6999AC8851B}" type="slidenum">
              <a:rPr lang="en-US" smtClean="0"/>
              <a:t>‹#›</a:t>
            </a:fld>
            <a:endParaRPr lang="en-US"/>
          </a:p>
        </p:txBody>
      </p:sp>
    </p:spTree>
    <p:extLst>
      <p:ext uri="{BB962C8B-B14F-4D97-AF65-F5344CB8AC3E}">
        <p14:creationId xmlns:p14="http://schemas.microsoft.com/office/powerpoint/2010/main" val="3853754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Monster ad is an ad you would see around the Winter X Games and snowboarding events, etc. It gives the drink a powerful and refreshing look by showing it crush through the ice. It unleashes itself in the image and on the tagline is ” unleash the ride” implying that if you drink monster you will get that rush and that boost of energy that you need. I think this is a great idea for an ad”</a:t>
            </a:r>
            <a:endParaRPr lang="en-US" dirty="0"/>
          </a:p>
        </p:txBody>
      </p:sp>
      <p:sp>
        <p:nvSpPr>
          <p:cNvPr id="4" name="Slide Number Placeholder 3"/>
          <p:cNvSpPr>
            <a:spLocks noGrp="1"/>
          </p:cNvSpPr>
          <p:nvPr>
            <p:ph type="sldNum" sz="quarter" idx="10"/>
          </p:nvPr>
        </p:nvSpPr>
        <p:spPr/>
        <p:txBody>
          <a:bodyPr/>
          <a:lstStyle/>
          <a:p>
            <a:fld id="{D37E365E-885F-C248-81DE-A6999AC8851B}" type="slidenum">
              <a:rPr lang="en-US" smtClean="0"/>
              <a:t>4</a:t>
            </a:fld>
            <a:endParaRPr lang="en-US"/>
          </a:p>
        </p:txBody>
      </p:sp>
    </p:spTree>
    <p:extLst>
      <p:ext uri="{BB962C8B-B14F-4D97-AF65-F5344CB8AC3E}">
        <p14:creationId xmlns:p14="http://schemas.microsoft.com/office/powerpoint/2010/main" val="388355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AB13F9-E19F-6D4E-B277-8FC3A52F1E45}" type="datetimeFigureOut">
              <a:rPr lang="en-US" smtClean="0"/>
              <a:t>5/11/15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B3634C-82C9-EE44-8FCC-E1FEE7BB26CA}" type="slidenum">
              <a:rPr lang="en-US" smtClean="0"/>
              <a:t>‹#›</a:t>
            </a:fld>
            <a:endParaRPr lang="en-US" dirty="0"/>
          </a:p>
        </p:txBody>
      </p:sp>
    </p:spTree>
    <p:extLst>
      <p:ext uri="{BB962C8B-B14F-4D97-AF65-F5344CB8AC3E}">
        <p14:creationId xmlns:p14="http://schemas.microsoft.com/office/powerpoint/2010/main" val="129412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AB13F9-E19F-6D4E-B277-8FC3A52F1E45}" type="datetimeFigureOut">
              <a:rPr lang="en-US" smtClean="0"/>
              <a:t>5/11/15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B3634C-82C9-EE44-8FCC-E1FEE7BB26CA}" type="slidenum">
              <a:rPr lang="en-US" smtClean="0"/>
              <a:t>‹#›</a:t>
            </a:fld>
            <a:endParaRPr lang="en-US" dirty="0"/>
          </a:p>
        </p:txBody>
      </p:sp>
    </p:spTree>
    <p:extLst>
      <p:ext uri="{BB962C8B-B14F-4D97-AF65-F5344CB8AC3E}">
        <p14:creationId xmlns:p14="http://schemas.microsoft.com/office/powerpoint/2010/main" val="354144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AB13F9-E19F-6D4E-B277-8FC3A52F1E45}" type="datetimeFigureOut">
              <a:rPr lang="en-US" smtClean="0"/>
              <a:t>5/11/15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B3634C-82C9-EE44-8FCC-E1FEE7BB26CA}" type="slidenum">
              <a:rPr lang="en-US" smtClean="0"/>
              <a:t>‹#›</a:t>
            </a:fld>
            <a:endParaRPr lang="en-US" dirty="0"/>
          </a:p>
        </p:txBody>
      </p:sp>
    </p:spTree>
    <p:extLst>
      <p:ext uri="{BB962C8B-B14F-4D97-AF65-F5344CB8AC3E}">
        <p14:creationId xmlns:p14="http://schemas.microsoft.com/office/powerpoint/2010/main" val="132236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AB13F9-E19F-6D4E-B277-8FC3A52F1E45}" type="datetimeFigureOut">
              <a:rPr lang="en-US" smtClean="0"/>
              <a:t>5/11/15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B3634C-82C9-EE44-8FCC-E1FEE7BB26CA}" type="slidenum">
              <a:rPr lang="en-US" smtClean="0"/>
              <a:t>‹#›</a:t>
            </a:fld>
            <a:endParaRPr lang="en-US" dirty="0"/>
          </a:p>
        </p:txBody>
      </p:sp>
    </p:spTree>
    <p:extLst>
      <p:ext uri="{BB962C8B-B14F-4D97-AF65-F5344CB8AC3E}">
        <p14:creationId xmlns:p14="http://schemas.microsoft.com/office/powerpoint/2010/main" val="353962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AB13F9-E19F-6D4E-B277-8FC3A52F1E45}" type="datetimeFigureOut">
              <a:rPr lang="en-US" smtClean="0"/>
              <a:t>5/11/15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B3634C-82C9-EE44-8FCC-E1FEE7BB26CA}" type="slidenum">
              <a:rPr lang="en-US" smtClean="0"/>
              <a:t>‹#›</a:t>
            </a:fld>
            <a:endParaRPr lang="en-US" dirty="0"/>
          </a:p>
        </p:txBody>
      </p:sp>
    </p:spTree>
    <p:extLst>
      <p:ext uri="{BB962C8B-B14F-4D97-AF65-F5344CB8AC3E}">
        <p14:creationId xmlns:p14="http://schemas.microsoft.com/office/powerpoint/2010/main" val="195252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AB13F9-E19F-6D4E-B277-8FC3A52F1E45}" type="datetimeFigureOut">
              <a:rPr lang="en-US" smtClean="0"/>
              <a:t>5/11/15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B3634C-82C9-EE44-8FCC-E1FEE7BB26CA}" type="slidenum">
              <a:rPr lang="en-US" smtClean="0"/>
              <a:t>‹#›</a:t>
            </a:fld>
            <a:endParaRPr lang="en-US" dirty="0"/>
          </a:p>
        </p:txBody>
      </p:sp>
    </p:spTree>
    <p:extLst>
      <p:ext uri="{BB962C8B-B14F-4D97-AF65-F5344CB8AC3E}">
        <p14:creationId xmlns:p14="http://schemas.microsoft.com/office/powerpoint/2010/main" val="316931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AB13F9-E19F-6D4E-B277-8FC3A52F1E45}" type="datetimeFigureOut">
              <a:rPr lang="en-US" smtClean="0"/>
              <a:t>5/11/15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B3634C-82C9-EE44-8FCC-E1FEE7BB26CA}" type="slidenum">
              <a:rPr lang="en-US" smtClean="0"/>
              <a:t>‹#›</a:t>
            </a:fld>
            <a:endParaRPr lang="en-US" dirty="0"/>
          </a:p>
        </p:txBody>
      </p:sp>
    </p:spTree>
    <p:extLst>
      <p:ext uri="{BB962C8B-B14F-4D97-AF65-F5344CB8AC3E}">
        <p14:creationId xmlns:p14="http://schemas.microsoft.com/office/powerpoint/2010/main" val="191004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AB13F9-E19F-6D4E-B277-8FC3A52F1E45}" type="datetimeFigureOut">
              <a:rPr lang="en-US" smtClean="0"/>
              <a:t>5/11/15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B3634C-82C9-EE44-8FCC-E1FEE7BB26CA}" type="slidenum">
              <a:rPr lang="en-US" smtClean="0"/>
              <a:t>‹#›</a:t>
            </a:fld>
            <a:endParaRPr lang="en-US" dirty="0"/>
          </a:p>
        </p:txBody>
      </p:sp>
    </p:spTree>
    <p:extLst>
      <p:ext uri="{BB962C8B-B14F-4D97-AF65-F5344CB8AC3E}">
        <p14:creationId xmlns:p14="http://schemas.microsoft.com/office/powerpoint/2010/main" val="62048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B13F9-E19F-6D4E-B277-8FC3A52F1E45}" type="datetimeFigureOut">
              <a:rPr lang="en-US" smtClean="0"/>
              <a:t>5/11/15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B3634C-82C9-EE44-8FCC-E1FEE7BB26CA}" type="slidenum">
              <a:rPr lang="en-US" smtClean="0"/>
              <a:t>‹#›</a:t>
            </a:fld>
            <a:endParaRPr lang="en-US" dirty="0"/>
          </a:p>
        </p:txBody>
      </p:sp>
    </p:spTree>
    <p:extLst>
      <p:ext uri="{BB962C8B-B14F-4D97-AF65-F5344CB8AC3E}">
        <p14:creationId xmlns:p14="http://schemas.microsoft.com/office/powerpoint/2010/main" val="376877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AB13F9-E19F-6D4E-B277-8FC3A52F1E45}" type="datetimeFigureOut">
              <a:rPr lang="en-US" smtClean="0"/>
              <a:t>5/11/15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B3634C-82C9-EE44-8FCC-E1FEE7BB26CA}" type="slidenum">
              <a:rPr lang="en-US" smtClean="0"/>
              <a:t>‹#›</a:t>
            </a:fld>
            <a:endParaRPr lang="en-US" dirty="0"/>
          </a:p>
        </p:txBody>
      </p:sp>
    </p:spTree>
    <p:extLst>
      <p:ext uri="{BB962C8B-B14F-4D97-AF65-F5344CB8AC3E}">
        <p14:creationId xmlns:p14="http://schemas.microsoft.com/office/powerpoint/2010/main" val="27389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AB13F9-E19F-6D4E-B277-8FC3A52F1E45}" type="datetimeFigureOut">
              <a:rPr lang="en-US" smtClean="0"/>
              <a:t>5/11/15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B3634C-82C9-EE44-8FCC-E1FEE7BB26CA}" type="slidenum">
              <a:rPr lang="en-US" smtClean="0"/>
              <a:t>‹#›</a:t>
            </a:fld>
            <a:endParaRPr lang="en-US" dirty="0"/>
          </a:p>
        </p:txBody>
      </p:sp>
    </p:spTree>
    <p:extLst>
      <p:ext uri="{BB962C8B-B14F-4D97-AF65-F5344CB8AC3E}">
        <p14:creationId xmlns:p14="http://schemas.microsoft.com/office/powerpoint/2010/main" val="40378337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B13F9-E19F-6D4E-B277-8FC3A52F1E45}" type="datetimeFigureOut">
              <a:rPr lang="en-US" smtClean="0"/>
              <a:t>5/11/15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3634C-82C9-EE44-8FCC-E1FEE7BB26CA}" type="slidenum">
              <a:rPr lang="en-US" smtClean="0"/>
              <a:t>‹#›</a:t>
            </a:fld>
            <a:endParaRPr lang="en-US" dirty="0"/>
          </a:p>
        </p:txBody>
      </p:sp>
    </p:spTree>
    <p:extLst>
      <p:ext uri="{BB962C8B-B14F-4D97-AF65-F5344CB8AC3E}">
        <p14:creationId xmlns:p14="http://schemas.microsoft.com/office/powerpoint/2010/main" val="1956748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1754713"/>
          </a:xfrm>
        </p:spPr>
        <p:txBody>
          <a:bodyPr>
            <a:noAutofit/>
          </a:bodyPr>
          <a:lstStyle/>
          <a:p>
            <a:r>
              <a:rPr lang="en-US" sz="7000" b="1" u="sng" dirty="0" smtClean="0">
                <a:latin typeface="Pea Summer Funkyness"/>
                <a:cs typeface="Pea Summer Funkyness"/>
              </a:rPr>
              <a:t>ADVERTISEMENTS</a:t>
            </a:r>
            <a:endParaRPr lang="en-US" sz="7000" b="1" u="sng" dirty="0">
              <a:latin typeface="Pea Summer Funkyness"/>
              <a:cs typeface="Pea Summer Funkyness"/>
            </a:endParaRPr>
          </a:p>
        </p:txBody>
      </p:sp>
      <p:sp>
        <p:nvSpPr>
          <p:cNvPr id="4" name="Subtitle 3"/>
          <p:cNvSpPr>
            <a:spLocks noGrp="1"/>
          </p:cNvSpPr>
          <p:nvPr>
            <p:ph type="subTitle" idx="1"/>
          </p:nvPr>
        </p:nvSpPr>
        <p:spPr>
          <a:xfrm>
            <a:off x="167091" y="1955252"/>
            <a:ext cx="8805642" cy="4762790"/>
          </a:xfrm>
        </p:spPr>
        <p:txBody>
          <a:bodyPr>
            <a:normAutofit/>
          </a:bodyPr>
          <a:lstStyle/>
          <a:p>
            <a:r>
              <a:rPr lang="en-US" sz="3500" dirty="0" smtClean="0">
                <a:solidFill>
                  <a:schemeClr val="tx1"/>
                </a:solidFill>
                <a:latin typeface="Pea Devon"/>
                <a:cs typeface="Pea Devon"/>
              </a:rPr>
              <a:t>1. Analyze by answering the </a:t>
            </a:r>
            <a:r>
              <a:rPr lang="en-US" sz="3500" b="1" dirty="0" smtClean="0">
                <a:solidFill>
                  <a:srgbClr val="8000FF"/>
                </a:solidFill>
                <a:latin typeface="Pea Celestial Creation"/>
                <a:cs typeface="Pea Celestial Creation"/>
              </a:rPr>
              <a:t>5</a:t>
            </a:r>
            <a:r>
              <a:rPr lang="en-US" sz="3500" dirty="0" smtClean="0">
                <a:solidFill>
                  <a:schemeClr val="tx1"/>
                </a:solidFill>
                <a:latin typeface="Pea Devon"/>
                <a:cs typeface="Pea Devon"/>
              </a:rPr>
              <a:t> </a:t>
            </a:r>
            <a:r>
              <a:rPr lang="en-US" sz="3500" b="1" dirty="0" smtClean="0">
                <a:solidFill>
                  <a:srgbClr val="FF00FF"/>
                </a:solidFill>
                <a:latin typeface="Pea Celestial Creation"/>
                <a:cs typeface="Pea Celestial Creation"/>
              </a:rPr>
              <a:t>CRITICAL RESPONSE QUESTIONS</a:t>
            </a:r>
          </a:p>
          <a:p>
            <a:pPr algn="l"/>
            <a:endParaRPr lang="en-US" sz="3000" dirty="0" smtClean="0">
              <a:solidFill>
                <a:schemeClr val="tx1"/>
              </a:solidFill>
              <a:latin typeface="Pea Devon"/>
              <a:cs typeface="Pea Devon"/>
            </a:endParaRPr>
          </a:p>
          <a:p>
            <a:pPr algn="l"/>
            <a:endParaRPr lang="en-US" sz="3000" dirty="0">
              <a:solidFill>
                <a:schemeClr val="tx1"/>
              </a:solidFill>
              <a:latin typeface="Pea Devon"/>
              <a:cs typeface="Pea Devon"/>
            </a:endParaRPr>
          </a:p>
          <a:p>
            <a:r>
              <a:rPr lang="en-US" sz="3500" dirty="0" smtClean="0">
                <a:solidFill>
                  <a:schemeClr val="tx1"/>
                </a:solidFill>
                <a:latin typeface="Pea Devon"/>
                <a:cs typeface="Pea Devon"/>
              </a:rPr>
              <a:t>2. Decide if these ads are</a:t>
            </a:r>
            <a:endParaRPr lang="en-US" sz="3500" dirty="0" smtClean="0">
              <a:solidFill>
                <a:schemeClr val="tx1"/>
              </a:solidFill>
              <a:latin typeface="Pea Celestial Creation"/>
              <a:cs typeface="Pea Celestial Creation"/>
            </a:endParaRPr>
          </a:p>
          <a:p>
            <a:r>
              <a:rPr lang="en-US" sz="3500" b="1" dirty="0" smtClean="0">
                <a:solidFill>
                  <a:srgbClr val="8000FF"/>
                </a:solidFill>
                <a:latin typeface="Pea Celestial Creation"/>
                <a:cs typeface="Pea Celestial Creation"/>
              </a:rPr>
              <a:t>EFFECTIVE</a:t>
            </a:r>
            <a:r>
              <a:rPr lang="en-US" sz="3500" dirty="0">
                <a:solidFill>
                  <a:schemeClr val="tx1"/>
                </a:solidFill>
                <a:latin typeface="Pea Celestial Creation"/>
                <a:cs typeface="Pea Celestial Creation"/>
              </a:rPr>
              <a:t> </a:t>
            </a:r>
            <a:r>
              <a:rPr lang="en-US" sz="3500" b="1" dirty="0" smtClean="0">
                <a:solidFill>
                  <a:schemeClr val="tx1"/>
                </a:solidFill>
                <a:latin typeface="Pea Devon"/>
                <a:cs typeface="Pea Devon"/>
              </a:rPr>
              <a:t>or</a:t>
            </a:r>
            <a:r>
              <a:rPr lang="en-US" sz="3500" dirty="0">
                <a:solidFill>
                  <a:schemeClr val="tx1"/>
                </a:solidFill>
                <a:latin typeface="Pea Devon"/>
                <a:cs typeface="Pea Devon"/>
              </a:rPr>
              <a:t> </a:t>
            </a:r>
            <a:r>
              <a:rPr lang="en-US" sz="3500" b="1" dirty="0" smtClean="0">
                <a:solidFill>
                  <a:srgbClr val="FF00FF"/>
                </a:solidFill>
                <a:latin typeface="Pea Celestial Creation"/>
                <a:cs typeface="Pea Celestial Creation"/>
              </a:rPr>
              <a:t>NOT EFFECTIVE</a:t>
            </a:r>
            <a:endParaRPr lang="en-US" sz="3500" dirty="0" smtClean="0">
              <a:solidFill>
                <a:schemeClr val="tx1"/>
              </a:solidFill>
              <a:latin typeface="Pea Devon"/>
              <a:cs typeface="Pea Devon"/>
            </a:endParaRPr>
          </a:p>
          <a:p>
            <a:r>
              <a:rPr lang="en-US" sz="3500" dirty="0">
                <a:solidFill>
                  <a:schemeClr val="tx1"/>
                </a:solidFill>
                <a:latin typeface="Pea Devon"/>
                <a:cs typeface="Pea Devon"/>
              </a:rPr>
              <a:t>f</a:t>
            </a:r>
            <a:r>
              <a:rPr lang="en-US" sz="3500" dirty="0" smtClean="0">
                <a:solidFill>
                  <a:schemeClr val="tx1"/>
                </a:solidFill>
                <a:latin typeface="Pea Devon"/>
                <a:cs typeface="Pea Devon"/>
              </a:rPr>
              <a:t>or certain audiences</a:t>
            </a:r>
          </a:p>
          <a:p>
            <a:endParaRPr lang="en-US" sz="5500" dirty="0">
              <a:solidFill>
                <a:schemeClr val="tx1"/>
              </a:solidFill>
              <a:latin typeface="Pea Devon"/>
              <a:cs typeface="Pea Devon"/>
            </a:endParaRPr>
          </a:p>
        </p:txBody>
      </p:sp>
    </p:spTree>
    <p:extLst>
      <p:ext uri="{BB962C8B-B14F-4D97-AF65-F5344CB8AC3E}">
        <p14:creationId xmlns:p14="http://schemas.microsoft.com/office/powerpoint/2010/main" val="78678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 y="484636"/>
            <a:ext cx="4594975" cy="5641527"/>
          </a:xfrm>
        </p:spPr>
        <p:txBody>
          <a:bodyPr>
            <a:normAutofit fontScale="92500" lnSpcReduction="10000"/>
          </a:bodyPr>
          <a:lstStyle/>
          <a:p>
            <a:pPr marL="0" indent="0">
              <a:buNone/>
            </a:pPr>
            <a:r>
              <a:rPr lang="en-US" dirty="0" smtClean="0"/>
              <a:t>“This </a:t>
            </a:r>
            <a:r>
              <a:rPr lang="en-US" dirty="0"/>
              <a:t>print ad for Glo energy drinks is very similar to the </a:t>
            </a:r>
            <a:r>
              <a:rPr lang="en-US" dirty="0">
                <a:solidFill>
                  <a:srgbClr val="000000"/>
                </a:solidFill>
              </a:rPr>
              <a:t>Burn energy </a:t>
            </a:r>
            <a:r>
              <a:rPr lang="en-US" dirty="0"/>
              <a:t>drink ads where it shows the person drinking it and it taking over their body to give them the energy that they need. I don’t think this ad is a good ad because it is very similar to the Burn ad and it is too simple and doesn’t really say much about the product</a:t>
            </a:r>
            <a:r>
              <a:rPr lang="en-US" dirty="0" smtClean="0"/>
              <a:t>.”</a:t>
            </a:r>
            <a:endParaRPr lang="en-US" dirty="0"/>
          </a:p>
        </p:txBody>
      </p:sp>
      <p:sp>
        <p:nvSpPr>
          <p:cNvPr id="7" name="Content Placeholder 6"/>
          <p:cNvSpPr>
            <a:spLocks noGrp="1"/>
          </p:cNvSpPr>
          <p:nvPr>
            <p:ph sz="quarter" idx="4294967295"/>
          </p:nvPr>
        </p:nvSpPr>
        <p:spPr>
          <a:xfrm>
            <a:off x="4594975" y="484636"/>
            <a:ext cx="4549025" cy="5899174"/>
          </a:xfrm>
        </p:spPr>
        <p:txBody>
          <a:bodyPr>
            <a:normAutofit/>
          </a:bodyPr>
          <a:lstStyle/>
          <a:p>
            <a:pPr marL="0" indent="0">
              <a:buNone/>
            </a:pPr>
            <a:r>
              <a:rPr lang="en-US" dirty="0" smtClean="0"/>
              <a:t>“This </a:t>
            </a:r>
            <a:r>
              <a:rPr lang="en-US" dirty="0"/>
              <a:t>ad is a great ad because it represents the drink as being so powerful in energy that it goes right through your veins. It is the graphic image that makes the ad powerful looking because it looks real</a:t>
            </a:r>
            <a:r>
              <a:rPr lang="en-US" dirty="0" smtClean="0"/>
              <a:t>.”</a:t>
            </a:r>
            <a:endParaRPr lang="en-US" dirty="0"/>
          </a:p>
        </p:txBody>
      </p:sp>
    </p:spTree>
    <p:extLst>
      <p:ext uri="{BB962C8B-B14F-4D97-AF65-F5344CB8AC3E}">
        <p14:creationId xmlns:p14="http://schemas.microsoft.com/office/powerpoint/2010/main" val="449316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1000"/>
            <a:ext cx="9144000" cy="6096000"/>
          </a:xfrm>
          <a:prstGeom prst="rect">
            <a:avLst/>
          </a:prstGeom>
        </p:spPr>
      </p:pic>
    </p:spTree>
    <p:extLst>
      <p:ext uri="{BB962C8B-B14F-4D97-AF65-F5344CB8AC3E}">
        <p14:creationId xmlns:p14="http://schemas.microsoft.com/office/powerpoint/2010/main" val="321210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Autofit/>
          </a:bodyPr>
          <a:lstStyle/>
          <a:p>
            <a:pPr marL="0" indent="0">
              <a:buNone/>
            </a:pPr>
            <a:r>
              <a:rPr lang="en-US" sz="4000" dirty="0" smtClean="0"/>
              <a:t>“I don't believe this advertisement is effective because the quote on the billboard; 'weapons of mass destruction' is the type of quote that you would find on a billboard advertising a film. I also believe that the giant image of a cigarette butt and the fact down the bottom; '5 million deaths each year' would not encourage anyone to go out of their way to give up their addiction. Frankly I think the advertisement is too...boring?”</a:t>
            </a:r>
            <a:endParaRPr lang="en-US" sz="4000" dirty="0"/>
          </a:p>
        </p:txBody>
      </p:sp>
    </p:spTree>
    <p:extLst>
      <p:ext uri="{BB962C8B-B14F-4D97-AF65-F5344CB8AC3E}">
        <p14:creationId xmlns:p14="http://schemas.microsoft.com/office/powerpoint/2010/main" val="1609142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9500" y="1562100"/>
            <a:ext cx="6985000" cy="3721100"/>
          </a:xfrm>
          <a:prstGeom prst="rect">
            <a:avLst/>
          </a:prstGeom>
        </p:spPr>
      </p:pic>
    </p:spTree>
    <p:extLst>
      <p:ext uri="{BB962C8B-B14F-4D97-AF65-F5344CB8AC3E}">
        <p14:creationId xmlns:p14="http://schemas.microsoft.com/office/powerpoint/2010/main" val="4029037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33692"/>
            <a:ext cx="9144000" cy="6724308"/>
          </a:xfrm>
        </p:spPr>
        <p:txBody>
          <a:bodyPr>
            <a:normAutofit/>
          </a:bodyPr>
          <a:lstStyle/>
          <a:p>
            <a:pPr marL="0" indent="0">
              <a:buNone/>
            </a:pPr>
            <a:r>
              <a:rPr lang="en-US" sz="4000" dirty="0" smtClean="0"/>
              <a:t>“This is a much better advertisement than the previous cigarette advertisement. It shows directly what may happen to you if you smoke (as in die; not get shot in the head). The cigarette smoke makes a fantastic representation of a gun which is pointed at the smokers head to suggest that you indeed may die from smoking cigarettes.”</a:t>
            </a:r>
            <a:endParaRPr lang="en-US" sz="4000" dirty="0"/>
          </a:p>
        </p:txBody>
      </p:sp>
    </p:spTree>
    <p:extLst>
      <p:ext uri="{BB962C8B-B14F-4D97-AF65-F5344CB8AC3E}">
        <p14:creationId xmlns:p14="http://schemas.microsoft.com/office/powerpoint/2010/main" val="2454581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5944" y="855577"/>
            <a:ext cx="3403600" cy="5067300"/>
          </a:xfrm>
          <a:prstGeom prst="rect">
            <a:avLst/>
          </a:prstGeom>
        </p:spPr>
      </p:pic>
    </p:spTree>
    <p:extLst>
      <p:ext uri="{BB962C8B-B14F-4D97-AF65-F5344CB8AC3E}">
        <p14:creationId xmlns:p14="http://schemas.microsoft.com/office/powerpoint/2010/main" val="4109152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fontScale="25000" lnSpcReduction="20000"/>
          </a:bodyPr>
          <a:lstStyle/>
          <a:p>
            <a:r>
              <a:rPr lang="en-US" sz="8800" b="1" dirty="0"/>
              <a:t>Target Audience</a:t>
            </a:r>
            <a:r>
              <a:rPr lang="en-US" sz="8800" dirty="0"/>
              <a:t>:</a:t>
            </a:r>
          </a:p>
          <a:p>
            <a:pPr marL="0" indent="0">
              <a:buNone/>
            </a:pPr>
            <a:r>
              <a:rPr lang="en-US" sz="8800" dirty="0" smtClean="0"/>
              <a:t>“The </a:t>
            </a:r>
            <a:r>
              <a:rPr lang="en-US" sz="8800" dirty="0"/>
              <a:t>target audience for this advertisement would be anyone or more particularly parents who smoke</a:t>
            </a:r>
            <a:r>
              <a:rPr lang="en-US" sz="8800" dirty="0" smtClean="0"/>
              <a:t>.”</a:t>
            </a:r>
            <a:endParaRPr lang="en-US" sz="8800" dirty="0"/>
          </a:p>
          <a:p>
            <a:pPr marL="0" indent="0">
              <a:buNone/>
            </a:pPr>
            <a:endParaRPr lang="en-US" sz="8800" dirty="0"/>
          </a:p>
          <a:p>
            <a:r>
              <a:rPr lang="en-US" sz="8800" b="1" dirty="0"/>
              <a:t>Message</a:t>
            </a:r>
            <a:r>
              <a:rPr lang="en-US" sz="8800" dirty="0"/>
              <a:t>:</a:t>
            </a:r>
          </a:p>
          <a:p>
            <a:pPr marL="0" indent="0">
              <a:buNone/>
            </a:pPr>
            <a:r>
              <a:rPr lang="en-US" sz="8800" dirty="0" smtClean="0"/>
              <a:t>“The message I </a:t>
            </a:r>
            <a:r>
              <a:rPr lang="en-US" sz="8800" dirty="0"/>
              <a:t>feel this advertisement is trying to get across is that smoking around children can be just as bad as the child smoking itself, secondary smoke around a child can be suffocating</a:t>
            </a:r>
            <a:r>
              <a:rPr lang="en-US" sz="8800" dirty="0" smtClean="0"/>
              <a:t>.”</a:t>
            </a:r>
            <a:endParaRPr lang="en-US" sz="8800" dirty="0"/>
          </a:p>
          <a:p>
            <a:endParaRPr lang="en-US" sz="8800" dirty="0"/>
          </a:p>
          <a:p>
            <a:r>
              <a:rPr lang="en-US" sz="8800" b="1" dirty="0"/>
              <a:t>How The Message is Communicated To Target Audience:</a:t>
            </a:r>
          </a:p>
          <a:p>
            <a:pPr marL="0" indent="0">
              <a:buNone/>
            </a:pPr>
            <a:r>
              <a:rPr lang="en-US" sz="8800" dirty="0" smtClean="0"/>
              <a:t>“The </a:t>
            </a:r>
            <a:r>
              <a:rPr lang="en-US" sz="8800" dirty="0"/>
              <a:t>message is communicated through an image of a small child with a bag shape over its head that has been rested by smoke, making it look like the child is being suffocated by the smoke as it would be if it were a plastic bag</a:t>
            </a:r>
            <a:r>
              <a:rPr lang="en-US" sz="8800" dirty="0" smtClean="0"/>
              <a:t>.”</a:t>
            </a:r>
            <a:endParaRPr lang="en-US" sz="8800" dirty="0"/>
          </a:p>
          <a:p>
            <a:endParaRPr lang="en-US" sz="8800" dirty="0"/>
          </a:p>
          <a:p>
            <a:r>
              <a:rPr lang="en-US" sz="8800" b="1" dirty="0" smtClean="0"/>
              <a:t>Effective or Not Effective Advertisement</a:t>
            </a:r>
            <a:r>
              <a:rPr lang="en-US" sz="8800" dirty="0"/>
              <a:t>:</a:t>
            </a:r>
          </a:p>
          <a:p>
            <a:pPr marL="0" indent="0">
              <a:buNone/>
            </a:pPr>
            <a:r>
              <a:rPr lang="en-US" sz="8800" dirty="0" smtClean="0"/>
              <a:t>“I </a:t>
            </a:r>
            <a:r>
              <a:rPr lang="en-US" sz="8800" dirty="0"/>
              <a:t>think this is a very effective advertisement as </a:t>
            </a:r>
            <a:r>
              <a:rPr lang="en-US" sz="8800" dirty="0" smtClean="0"/>
              <a:t>I </a:t>
            </a:r>
            <a:r>
              <a:rPr lang="en-US" sz="8800" dirty="0"/>
              <a:t>feel it gives a very strong message about smoking around children and the damages it can do if a smoker was to smoke around young children, it also shows you the damage that can’t normally be seen. </a:t>
            </a:r>
            <a:r>
              <a:rPr lang="en-US" sz="8800" dirty="0" smtClean="0"/>
              <a:t>I </a:t>
            </a:r>
            <a:r>
              <a:rPr lang="en-US" sz="8800" dirty="0"/>
              <a:t>think because of the strong and clear message it puts across, this is why it is an effective advertisement as </a:t>
            </a:r>
            <a:r>
              <a:rPr lang="en-US" sz="8800" dirty="0" smtClean="0"/>
              <a:t>I </a:t>
            </a:r>
            <a:r>
              <a:rPr lang="en-US" sz="8800" dirty="0"/>
              <a:t>believe it would make some people stop and think of the damage they are causing </a:t>
            </a:r>
            <a:r>
              <a:rPr lang="en-US" sz="8800" dirty="0" smtClean="0"/>
              <a:t>to others, especially their children.”</a:t>
            </a:r>
            <a:endParaRPr lang="en-US" sz="8800" dirty="0"/>
          </a:p>
          <a:p>
            <a:pPr marL="0" indent="0">
              <a:buNone/>
            </a:pPr>
            <a:endParaRPr lang="en-US" dirty="0"/>
          </a:p>
        </p:txBody>
      </p:sp>
    </p:spTree>
    <p:extLst>
      <p:ext uri="{BB962C8B-B14F-4D97-AF65-F5344CB8AC3E}">
        <p14:creationId xmlns:p14="http://schemas.microsoft.com/office/powerpoint/2010/main" val="928392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8359" y="217249"/>
            <a:ext cx="7435505" cy="6500791"/>
          </a:xfrm>
          <a:prstGeom prst="rect">
            <a:avLst/>
          </a:prstGeom>
        </p:spPr>
      </p:pic>
    </p:spTree>
    <p:extLst>
      <p:ext uri="{BB962C8B-B14F-4D97-AF65-F5344CB8AC3E}">
        <p14:creationId xmlns:p14="http://schemas.microsoft.com/office/powerpoint/2010/main" val="2660233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00" y="571500"/>
            <a:ext cx="3810000" cy="5715000"/>
          </a:xfrm>
          <a:prstGeom prst="rect">
            <a:avLst/>
          </a:prstGeom>
        </p:spPr>
      </p:pic>
    </p:spTree>
    <p:extLst>
      <p:ext uri="{BB962C8B-B14F-4D97-AF65-F5344CB8AC3E}">
        <p14:creationId xmlns:p14="http://schemas.microsoft.com/office/powerpoint/2010/main" val="2928595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736600"/>
            <a:ext cx="7620000" cy="5384800"/>
          </a:xfrm>
          <a:prstGeom prst="rect">
            <a:avLst/>
          </a:prstGeom>
        </p:spPr>
      </p:pic>
    </p:spTree>
    <p:extLst>
      <p:ext uri="{BB962C8B-B14F-4D97-AF65-F5344CB8AC3E}">
        <p14:creationId xmlns:p14="http://schemas.microsoft.com/office/powerpoint/2010/main" val="165307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457200"/>
            <a:ext cx="7924800" cy="5943600"/>
          </a:xfrm>
          <a:prstGeom prst="rect">
            <a:avLst/>
          </a:prstGeom>
        </p:spPr>
      </p:pic>
    </p:spTree>
    <p:extLst>
      <p:ext uri="{BB962C8B-B14F-4D97-AF65-F5344CB8AC3E}">
        <p14:creationId xmlns:p14="http://schemas.microsoft.com/office/powerpoint/2010/main" val="3607509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6300" y="0"/>
            <a:ext cx="4850071" cy="6858000"/>
          </a:xfrm>
          <a:prstGeom prst="rect">
            <a:avLst/>
          </a:prstGeom>
        </p:spPr>
      </p:pic>
    </p:spTree>
    <p:extLst>
      <p:ext uri="{BB962C8B-B14F-4D97-AF65-F5344CB8AC3E}">
        <p14:creationId xmlns:p14="http://schemas.microsoft.com/office/powerpoint/2010/main" val="1511672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57300"/>
            <a:ext cx="9144000" cy="4323806"/>
          </a:xfrm>
          <a:prstGeom prst="rect">
            <a:avLst/>
          </a:prstGeom>
        </p:spPr>
      </p:pic>
    </p:spTree>
    <p:extLst>
      <p:ext uri="{BB962C8B-B14F-4D97-AF65-F5344CB8AC3E}">
        <p14:creationId xmlns:p14="http://schemas.microsoft.com/office/powerpoint/2010/main" val="139853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6300" y="0"/>
            <a:ext cx="4836389" cy="6858000"/>
          </a:xfrm>
          <a:prstGeom prst="rect">
            <a:avLst/>
          </a:prstGeom>
        </p:spPr>
      </p:pic>
    </p:spTree>
    <p:extLst>
      <p:ext uri="{BB962C8B-B14F-4D97-AF65-F5344CB8AC3E}">
        <p14:creationId xmlns:p14="http://schemas.microsoft.com/office/powerpoint/2010/main" val="3850686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952500"/>
            <a:ext cx="7759700" cy="4953000"/>
          </a:xfrm>
          <a:prstGeom prst="rect">
            <a:avLst/>
          </a:prstGeom>
        </p:spPr>
      </p:pic>
    </p:spTree>
    <p:extLst>
      <p:ext uri="{BB962C8B-B14F-4D97-AF65-F5344CB8AC3E}">
        <p14:creationId xmlns:p14="http://schemas.microsoft.com/office/powerpoint/2010/main" val="529336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286000" y="0"/>
            <a:ext cx="4565469" cy="6858000"/>
          </a:xfrm>
          <a:prstGeom prst="rect">
            <a:avLst/>
          </a:prstGeom>
        </p:spPr>
      </p:pic>
    </p:spTree>
    <p:extLst>
      <p:ext uri="{BB962C8B-B14F-4D97-AF65-F5344CB8AC3E}">
        <p14:creationId xmlns:p14="http://schemas.microsoft.com/office/powerpoint/2010/main" val="2706756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0"/>
            <a:ext cx="4557532" cy="6858000"/>
          </a:xfrm>
          <a:prstGeom prst="rect">
            <a:avLst/>
          </a:prstGeom>
        </p:spPr>
      </p:pic>
    </p:spTree>
    <p:extLst>
      <p:ext uri="{BB962C8B-B14F-4D97-AF65-F5344CB8AC3E}">
        <p14:creationId xmlns:p14="http://schemas.microsoft.com/office/powerpoint/2010/main" val="2018247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3900" y="0"/>
            <a:ext cx="5140930" cy="6858000"/>
          </a:xfrm>
          <a:prstGeom prst="rect">
            <a:avLst/>
          </a:prstGeom>
        </p:spPr>
      </p:pic>
    </p:spTree>
    <p:extLst>
      <p:ext uri="{BB962C8B-B14F-4D97-AF65-F5344CB8AC3E}">
        <p14:creationId xmlns:p14="http://schemas.microsoft.com/office/powerpoint/2010/main" val="1442393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116981"/>
            <a:ext cx="9144001" cy="6601059"/>
          </a:xfrm>
        </p:spPr>
        <p:txBody>
          <a:bodyPr>
            <a:normAutofit fontScale="47500" lnSpcReduction="20000"/>
          </a:bodyPr>
          <a:lstStyle/>
          <a:p>
            <a:pPr marL="0" indent="0">
              <a:buNone/>
            </a:pPr>
            <a:r>
              <a:rPr lang="en-US" dirty="0" smtClean="0"/>
              <a:t>    </a:t>
            </a:r>
            <a:r>
              <a:rPr lang="en-US" sz="4000" dirty="0" smtClean="0"/>
              <a:t>“The key to their successful advertising lies within their tactics involving logos, pathos, and ethos. The </a:t>
            </a:r>
            <a:r>
              <a:rPr lang="en-US" sz="4000" dirty="0"/>
              <a:t>commercial kicks off with Taylor Swift, an iconic star of the present, emerging from bright green silk currents “</a:t>
            </a:r>
            <a:r>
              <a:rPr lang="en-US" sz="4000" dirty="0">
                <a:solidFill>
                  <a:srgbClr val="FF0000"/>
                </a:solidFill>
              </a:rPr>
              <a:t>introducing a breath of fresh air</a:t>
            </a:r>
            <a:r>
              <a:rPr lang="en-US" sz="4000" dirty="0"/>
              <a:t>.” This very scene </a:t>
            </a:r>
            <a:r>
              <a:rPr lang="en-US" sz="4000" dirty="0" smtClean="0"/>
              <a:t>played in </a:t>
            </a:r>
            <a:r>
              <a:rPr lang="en-US" sz="4000" dirty="0"/>
              <a:t>the first two seconds of the commercial appeals to our logos in that it takes our commonplace that </a:t>
            </a:r>
            <a:r>
              <a:rPr lang="en-US" sz="4000" dirty="0">
                <a:solidFill>
                  <a:srgbClr val="FF0000"/>
                </a:solidFill>
              </a:rPr>
              <a:t>freshness and nature are greatly valued now </a:t>
            </a:r>
            <a:r>
              <a:rPr lang="en-US" sz="4000" dirty="0" smtClean="0">
                <a:solidFill>
                  <a:srgbClr val="FF0000"/>
                </a:solidFill>
              </a:rPr>
              <a:t>due to </a:t>
            </a:r>
            <a:r>
              <a:rPr lang="en-US" sz="4000" dirty="0">
                <a:solidFill>
                  <a:srgbClr val="FF0000"/>
                </a:solidFill>
              </a:rPr>
              <a:t>the current green initiative</a:t>
            </a:r>
            <a:r>
              <a:rPr lang="en-US" sz="4000" dirty="0"/>
              <a:t>. </a:t>
            </a:r>
            <a:endParaRPr lang="en-US" sz="4000" dirty="0" smtClean="0"/>
          </a:p>
          <a:p>
            <a:pPr marL="0" indent="0">
              <a:buNone/>
            </a:pPr>
            <a:r>
              <a:rPr lang="en-US" sz="4000" dirty="0"/>
              <a:t> </a:t>
            </a:r>
            <a:r>
              <a:rPr lang="en-US" sz="4000" dirty="0" smtClean="0"/>
              <a:t>    We </a:t>
            </a:r>
            <a:r>
              <a:rPr lang="en-US" sz="4000" dirty="0"/>
              <a:t>view </a:t>
            </a:r>
            <a:r>
              <a:rPr lang="en-US" sz="4000" dirty="0">
                <a:solidFill>
                  <a:srgbClr val="FF0000"/>
                </a:solidFill>
              </a:rPr>
              <a:t>a popular idol asking females </a:t>
            </a:r>
            <a:r>
              <a:rPr lang="en-US" sz="4000" dirty="0"/>
              <a:t>to take part in that green initiative by buying a product that has a sense of eco-friendliness. This sense is derived from the point Taylor mentions when </a:t>
            </a:r>
            <a:r>
              <a:rPr lang="en-US" sz="4000" dirty="0">
                <a:solidFill>
                  <a:srgbClr val="FF0000"/>
                </a:solidFill>
              </a:rPr>
              <a:t>she informs viewers that CoverGirl took out the “heavy synthetic” </a:t>
            </a:r>
            <a:r>
              <a:rPr lang="en-US" sz="4000" dirty="0"/>
              <a:t>and put in light cucumber. The negative connotation society places upon such words like synthetic or processed appeals to our logos as </a:t>
            </a:r>
            <a:r>
              <a:rPr lang="en-US" sz="4000" dirty="0">
                <a:solidFill>
                  <a:srgbClr val="FF0000"/>
                </a:solidFill>
              </a:rPr>
              <a:t>we are convinced that we will using a more acceptable product </a:t>
            </a:r>
            <a:r>
              <a:rPr lang="en-US" sz="4000" dirty="0"/>
              <a:t>in purchasing Naturluxe foundation. </a:t>
            </a:r>
            <a:endParaRPr lang="en-US" sz="4000" dirty="0" smtClean="0"/>
          </a:p>
          <a:p>
            <a:pPr marL="0" indent="0">
              <a:buNone/>
            </a:pPr>
            <a:r>
              <a:rPr lang="en-US" sz="4000" dirty="0"/>
              <a:t> </a:t>
            </a:r>
            <a:r>
              <a:rPr lang="en-US" sz="4000" dirty="0" smtClean="0"/>
              <a:t>    In </a:t>
            </a:r>
            <a:r>
              <a:rPr lang="en-US" sz="4000" dirty="0"/>
              <a:t>addition, the point the ad makes in acknowledging </a:t>
            </a:r>
            <a:r>
              <a:rPr lang="en-US" sz="4000" dirty="0">
                <a:solidFill>
                  <a:srgbClr val="FF0000"/>
                </a:solidFill>
              </a:rPr>
              <a:t>the cost efficiency of the product</a:t>
            </a:r>
            <a:r>
              <a:rPr lang="en-US" sz="4000" dirty="0"/>
              <a:t> appeals to our logos as well since </a:t>
            </a:r>
            <a:r>
              <a:rPr lang="en-US" sz="4000" dirty="0">
                <a:solidFill>
                  <a:srgbClr val="FF0000"/>
                </a:solidFill>
              </a:rPr>
              <a:t>society tends to favor cost effective products</a:t>
            </a:r>
            <a:r>
              <a:rPr lang="en-US" sz="4000" dirty="0"/>
              <a:t>. </a:t>
            </a:r>
            <a:endParaRPr lang="en-US" sz="4000" dirty="0" smtClean="0"/>
          </a:p>
          <a:p>
            <a:pPr marL="0" indent="0">
              <a:buNone/>
            </a:pPr>
            <a:r>
              <a:rPr lang="en-US" sz="4000" dirty="0"/>
              <a:t> </a:t>
            </a:r>
            <a:r>
              <a:rPr lang="en-US" sz="4000" dirty="0" smtClean="0"/>
              <a:t>    Moreover</a:t>
            </a:r>
            <a:r>
              <a:rPr lang="en-US" sz="4000" dirty="0"/>
              <a:t>, the advertisement  intrigues the audience through pathos. Specifically the ad features </a:t>
            </a:r>
            <a:r>
              <a:rPr lang="en-US" sz="4000" dirty="0">
                <a:solidFill>
                  <a:srgbClr val="FF0000"/>
                </a:solidFill>
              </a:rPr>
              <a:t>a montage of Taylor Swift floating and dancing around while wearing the advertised foundation. This image portrays happiness, satisfaction of body image, and overall femininity (all emotions or states that women would want to feel since our society praises such emotions/states).</a:t>
            </a:r>
            <a:r>
              <a:rPr lang="en-US" sz="4000" dirty="0"/>
              <a:t> </a:t>
            </a:r>
            <a:endParaRPr lang="en-US" sz="4000" dirty="0" smtClean="0"/>
          </a:p>
          <a:p>
            <a:pPr marL="0" indent="0">
              <a:buNone/>
            </a:pPr>
            <a:r>
              <a:rPr lang="en-US" sz="4000" dirty="0"/>
              <a:t> </a:t>
            </a:r>
            <a:r>
              <a:rPr lang="en-US" sz="4000" dirty="0" smtClean="0"/>
              <a:t>    Finally</a:t>
            </a:r>
            <a:r>
              <a:rPr lang="en-US" sz="4000" dirty="0"/>
              <a:t>, the commercial appeals to our ethos through the use of </a:t>
            </a:r>
            <a:r>
              <a:rPr lang="en-US" sz="4000" dirty="0">
                <a:solidFill>
                  <a:srgbClr val="FF0000"/>
                </a:solidFill>
              </a:rPr>
              <a:t>Taylor Swift being its featured promoter</a:t>
            </a:r>
            <a:r>
              <a:rPr lang="en-US" sz="4000" dirty="0"/>
              <a:t>. The </a:t>
            </a:r>
            <a:r>
              <a:rPr lang="en-US" sz="4000" dirty="0">
                <a:solidFill>
                  <a:srgbClr val="FF0000"/>
                </a:solidFill>
              </a:rPr>
              <a:t>very character of Taylor Swifts allures audiences into believing that such a product must be worth while if the Taylor Swift is advocating buying the make-up</a:t>
            </a:r>
            <a:r>
              <a:rPr lang="en-US" sz="4000" dirty="0"/>
              <a:t>. </a:t>
            </a:r>
            <a:r>
              <a:rPr lang="en-US" sz="4000" dirty="0">
                <a:solidFill>
                  <a:srgbClr val="FF0000"/>
                </a:solidFill>
              </a:rPr>
              <a:t>We associate Taylor Swift with beauty, success, and an overall positive image. Therefore we are more likely to spend money on a product she specifically endorses</a:t>
            </a:r>
            <a:r>
              <a:rPr lang="en-US" sz="4000" dirty="0" smtClean="0">
                <a:solidFill>
                  <a:srgbClr val="FF0000"/>
                </a:solidFill>
              </a:rPr>
              <a:t>.</a:t>
            </a:r>
            <a:endParaRPr lang="en-US" sz="4000" dirty="0"/>
          </a:p>
          <a:p>
            <a:pPr marL="0" indent="0">
              <a:buNone/>
            </a:pPr>
            <a:r>
              <a:rPr lang="en-US" sz="4000" dirty="0" smtClean="0"/>
              <a:t>     Ultimately</a:t>
            </a:r>
            <a:r>
              <a:rPr lang="en-US" sz="4000" dirty="0"/>
              <a:t>, CoverGirl has mastered their techniques in advertising their products to audiences ranging from preteen girls to adult women</a:t>
            </a:r>
            <a:r>
              <a:rPr lang="en-US" sz="4000" dirty="0" smtClean="0"/>
              <a:t>.”</a:t>
            </a:r>
            <a:endParaRPr lang="en-US" sz="4000" dirty="0"/>
          </a:p>
          <a:p>
            <a:pPr marL="0" indent="0">
              <a:buNone/>
            </a:pPr>
            <a:endParaRPr lang="en-US" dirty="0"/>
          </a:p>
        </p:txBody>
      </p:sp>
    </p:spTree>
    <p:extLst>
      <p:ext uri="{BB962C8B-B14F-4D97-AF65-F5344CB8AC3E}">
        <p14:creationId xmlns:p14="http://schemas.microsoft.com/office/powerpoint/2010/main" val="429369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0404"/>
            <a:ext cx="9022860" cy="6584348"/>
          </a:xfrm>
        </p:spPr>
        <p:txBody>
          <a:bodyPr>
            <a:normAutofit/>
          </a:bodyPr>
          <a:lstStyle/>
          <a:p>
            <a:pPr marL="0" indent="0">
              <a:buNone/>
            </a:pPr>
            <a:r>
              <a:rPr lang="en-US" sz="4000" dirty="0" smtClean="0"/>
              <a:t>“I don't think this advertisement is effective because at first I didn't get it(the pizza bit). And if it's on a billboard next to a road, people are going to drive past and not bother thinking about it once they've realized they might actually have to think about it(to get it). Also, who wants to call a strange number to agree that the solar system needs nine planets?”</a:t>
            </a:r>
            <a:endParaRPr lang="en-US" sz="4000" dirty="0"/>
          </a:p>
        </p:txBody>
      </p:sp>
    </p:spTree>
    <p:extLst>
      <p:ext uri="{BB962C8B-B14F-4D97-AF65-F5344CB8AC3E}">
        <p14:creationId xmlns:p14="http://schemas.microsoft.com/office/powerpoint/2010/main" val="2408025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33600" y="0"/>
            <a:ext cx="4852358" cy="6858000"/>
          </a:xfrm>
          <a:prstGeom prst="rect">
            <a:avLst/>
          </a:prstGeom>
        </p:spPr>
      </p:pic>
    </p:spTree>
    <p:extLst>
      <p:ext uri="{BB962C8B-B14F-4D97-AF65-F5344CB8AC3E}">
        <p14:creationId xmlns:p14="http://schemas.microsoft.com/office/powerpoint/2010/main" val="224627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11" name="Content Placeholder 10"/>
          <p:cNvSpPr>
            <a:spLocks noGrp="1"/>
          </p:cNvSpPr>
          <p:nvPr>
            <p:ph idx="1"/>
          </p:nvPr>
        </p:nvSpPr>
        <p:spPr/>
        <p:txBody>
          <a:bodyPr/>
          <a:lstStyle/>
          <a:p>
            <a:pPr marL="0" indent="0">
              <a:buNone/>
            </a:pPr>
            <a:r>
              <a:rPr lang="en-US" dirty="0" smtClean="0"/>
              <a:t>“This </a:t>
            </a:r>
            <a:r>
              <a:rPr lang="en-US" dirty="0"/>
              <a:t>Monster ad is an ad you would see around the Winter X Games and snowboarding events, etc. It gives the drink a powerful and refreshing look by showing it crush through the ice. It unleashes itself in the image and on the tagline is ” unleash the ride” implying that if you drink monster you will get that rush and that boost of energy that you need</a:t>
            </a:r>
            <a:r>
              <a:rPr lang="en-US" dirty="0" smtClean="0"/>
              <a:t>. I </a:t>
            </a:r>
            <a:r>
              <a:rPr lang="en-US" dirty="0"/>
              <a:t>think this is a great idea for an </a:t>
            </a:r>
            <a:r>
              <a:rPr lang="en-US" dirty="0" smtClean="0"/>
              <a:t>ad.”</a:t>
            </a:r>
            <a:endParaRPr lang="en-US" dirty="0"/>
          </a:p>
        </p:txBody>
      </p:sp>
    </p:spTree>
    <p:extLst>
      <p:ext uri="{BB962C8B-B14F-4D97-AF65-F5344CB8AC3E}">
        <p14:creationId xmlns:p14="http://schemas.microsoft.com/office/powerpoint/2010/main" val="295920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0"/>
            <a:ext cx="5486400" cy="6858000"/>
          </a:xfrm>
          <a:prstGeom prst="rect">
            <a:avLst/>
          </a:prstGeom>
        </p:spPr>
      </p:pic>
    </p:spTree>
    <p:extLst>
      <p:ext uri="{BB962C8B-B14F-4D97-AF65-F5344CB8AC3E}">
        <p14:creationId xmlns:p14="http://schemas.microsoft.com/office/powerpoint/2010/main" val="1185658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Autofit/>
          </a:bodyPr>
          <a:lstStyle/>
          <a:p>
            <a:pPr marL="0" indent="0">
              <a:buNone/>
            </a:pPr>
            <a:r>
              <a:rPr lang="en-US" sz="4000" dirty="0" smtClean="0"/>
              <a:t>“I think that this advertisement is effective because it describes in a metaphorical sense that Red Bull 'gives you wings'. Aka- it gives you a lot of energy. The heading of this advertisement 'take off in seconds, airborne for hours' is basically saying that it makes you feel energetic for a long period of time, but being worded the way it is shows that it is aimed at a younger audiences(15-30 years of age).”</a:t>
            </a:r>
            <a:endParaRPr lang="en-US" sz="4000" dirty="0"/>
          </a:p>
        </p:txBody>
      </p:sp>
    </p:spTree>
    <p:extLst>
      <p:ext uri="{BB962C8B-B14F-4D97-AF65-F5344CB8AC3E}">
        <p14:creationId xmlns:p14="http://schemas.microsoft.com/office/powerpoint/2010/main" val="282758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0" y="101600"/>
            <a:ext cx="5334000" cy="6654800"/>
          </a:xfrm>
          <a:prstGeom prst="rect">
            <a:avLst/>
          </a:prstGeom>
        </p:spPr>
      </p:pic>
    </p:spTree>
    <p:extLst>
      <p:ext uri="{BB962C8B-B14F-4D97-AF65-F5344CB8AC3E}">
        <p14:creationId xmlns:p14="http://schemas.microsoft.com/office/powerpoint/2010/main" val="409717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5500" y="800100"/>
            <a:ext cx="7493000" cy="5257800"/>
          </a:xfrm>
          <a:prstGeom prst="rect">
            <a:avLst/>
          </a:prstGeom>
        </p:spPr>
      </p:pic>
    </p:spTree>
    <p:extLst>
      <p:ext uri="{BB962C8B-B14F-4D97-AF65-F5344CB8AC3E}">
        <p14:creationId xmlns:p14="http://schemas.microsoft.com/office/powerpoint/2010/main" val="1766566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479</TotalTime>
  <Words>1071</Words>
  <Application>Microsoft Macintosh PowerPoint</Application>
  <PresentationFormat>On-screen Show (4:3)</PresentationFormat>
  <Paragraphs>33</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ADVERTISEMENTS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Thomas</dc:creator>
  <cp:lastModifiedBy>Susan Hargroder</cp:lastModifiedBy>
  <cp:revision>13</cp:revision>
  <dcterms:created xsi:type="dcterms:W3CDTF">2014-02-26T21:20:02Z</dcterms:created>
  <dcterms:modified xsi:type="dcterms:W3CDTF">2015-05-11T19:59:26Z</dcterms:modified>
</cp:coreProperties>
</file>